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5BB40-E4FB-438A-B2FF-3837B1AE5CAF}" type="datetimeFigureOut">
              <a:rPr lang="pl-PL" smtClean="0"/>
              <a:t>24.10.2020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11B58-435A-440C-9D21-7FBC0C1F195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975709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5BB40-E4FB-438A-B2FF-3837B1AE5CAF}" type="datetimeFigureOut">
              <a:rPr lang="pl-PL" smtClean="0"/>
              <a:t>24.10.2020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11B58-435A-440C-9D21-7FBC0C1F195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826306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5BB40-E4FB-438A-B2FF-3837B1AE5CAF}" type="datetimeFigureOut">
              <a:rPr lang="pl-PL" smtClean="0"/>
              <a:t>24.10.2020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11B58-435A-440C-9D21-7FBC0C1F195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578884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5BB40-E4FB-438A-B2FF-3837B1AE5CAF}" type="datetimeFigureOut">
              <a:rPr lang="pl-PL" smtClean="0"/>
              <a:t>24.10.2020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11B58-435A-440C-9D21-7FBC0C1F195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816120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5BB40-E4FB-438A-B2FF-3837B1AE5CAF}" type="datetimeFigureOut">
              <a:rPr lang="pl-PL" smtClean="0"/>
              <a:t>24.10.2020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11B58-435A-440C-9D21-7FBC0C1F195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45620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5BB40-E4FB-438A-B2FF-3837B1AE5CAF}" type="datetimeFigureOut">
              <a:rPr lang="pl-PL" smtClean="0"/>
              <a:t>24.10.2020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11B58-435A-440C-9D21-7FBC0C1F195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110017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5BB40-E4FB-438A-B2FF-3837B1AE5CAF}" type="datetimeFigureOut">
              <a:rPr lang="pl-PL" smtClean="0"/>
              <a:t>24.10.2020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11B58-435A-440C-9D21-7FBC0C1F195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835020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5BB40-E4FB-438A-B2FF-3837B1AE5CAF}" type="datetimeFigureOut">
              <a:rPr lang="pl-PL" smtClean="0"/>
              <a:t>24.10.2020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11B58-435A-440C-9D21-7FBC0C1F195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696986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5BB40-E4FB-438A-B2FF-3837B1AE5CAF}" type="datetimeFigureOut">
              <a:rPr lang="pl-PL" smtClean="0"/>
              <a:t>24.10.2020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11B58-435A-440C-9D21-7FBC0C1F195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357634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5BB40-E4FB-438A-B2FF-3837B1AE5CAF}" type="datetimeFigureOut">
              <a:rPr lang="pl-PL" smtClean="0"/>
              <a:t>24.10.2020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11B58-435A-440C-9D21-7FBC0C1F195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930625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5BB40-E4FB-438A-B2FF-3837B1AE5CAF}" type="datetimeFigureOut">
              <a:rPr lang="pl-PL" smtClean="0"/>
              <a:t>24.10.2020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11B58-435A-440C-9D21-7FBC0C1F195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347261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55BB40-E4FB-438A-B2FF-3837B1AE5CAF}" type="datetimeFigureOut">
              <a:rPr lang="pl-PL" smtClean="0"/>
              <a:t>24.10.2020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011B58-435A-440C-9D21-7FBC0C1F195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111299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651165"/>
            <a:ext cx="9144000" cy="1385454"/>
          </a:xfrm>
        </p:spPr>
        <p:txBody>
          <a:bodyPr>
            <a:normAutofit/>
          </a:bodyPr>
          <a:lstStyle/>
          <a:p>
            <a:r>
              <a:rPr lang="pl-PL" b="1" dirty="0" smtClean="0"/>
              <a:t>Podział imprez turystycznych</a:t>
            </a:r>
            <a:endParaRPr lang="pl-PL" b="1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16727" y="2230582"/>
            <a:ext cx="6483927" cy="4267200"/>
          </a:xfrm>
          <a:prstGeom prst="rect">
            <a:avLst/>
          </a:prstGeom>
        </p:spPr>
      </p:pic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2216726" y="2230582"/>
            <a:ext cx="6483927" cy="4267199"/>
          </a:xfrm>
        </p:spPr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5703591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Pojęcie imprezy turystycznej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b="1" u="sng" dirty="0" smtClean="0"/>
              <a:t>Impreza turystyczna </a:t>
            </a:r>
            <a:r>
              <a:rPr lang="pl-PL" b="1" dirty="0" smtClean="0"/>
              <a:t>to przynajmniej dwie usługi turystyczne, które wspólnie tworzą jednolity program i są objęte wspólną ceną, jeśli obejmują nocleg lub trwają ponad 24 godziny albo jeśli program przewiduje zmianę miejsca pobytu. Aby impreza turystyczna była nią w rzeczywistości, w pakiecie muszą znaleźć się przynajmniej usługi transportowe oraz zakwaterowanie. Zazwyczaj ten pakiet jest szerszy i obejmuje również opiekę pilota lub przewodnika oraz usługi związane ze zwiedzaniem poszczególnych obiektów w trakcie trwania imprezy turystycznej</a:t>
            </a:r>
            <a:r>
              <a:rPr lang="pl-PL" dirty="0" smtClean="0"/>
              <a:t>.</a:t>
            </a:r>
            <a:endParaRPr lang="pl-PL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20545" y="4968586"/>
            <a:ext cx="2833255" cy="17508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31740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>
                <a:solidFill>
                  <a:srgbClr val="0070C0"/>
                </a:solidFill>
              </a:rPr>
              <a:t>        Rodzaje imprez turystycznych</a:t>
            </a:r>
            <a:endParaRPr lang="pl-PL" b="1" dirty="0">
              <a:solidFill>
                <a:srgbClr val="0070C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b="1" u="sng" dirty="0" smtClean="0"/>
              <a:t>Ze względu na docelowe miejsce organizacja imprez</a:t>
            </a:r>
          </a:p>
          <a:p>
            <a:pPr>
              <a:buFontTx/>
              <a:buChar char="-"/>
            </a:pPr>
            <a:r>
              <a:rPr lang="pl-PL" dirty="0" smtClean="0"/>
              <a:t>krajowe </a:t>
            </a:r>
          </a:p>
          <a:p>
            <a:pPr>
              <a:buFontTx/>
              <a:buChar char="-"/>
            </a:pPr>
            <a:r>
              <a:rPr lang="pl-PL" dirty="0" smtClean="0"/>
              <a:t> zagraniczne. </a:t>
            </a:r>
          </a:p>
          <a:p>
            <a:r>
              <a:rPr lang="pl-PL" b="1" u="sng" dirty="0" smtClean="0"/>
              <a:t>Spotkać można się również z imprezami </a:t>
            </a:r>
            <a:r>
              <a:rPr lang="pl-PL" dirty="0" smtClean="0"/>
              <a:t>wyjazdowymi i przyjazdowymi np. wycieczki, obozy , kolonie, wczasy</a:t>
            </a:r>
          </a:p>
          <a:p>
            <a:r>
              <a:rPr lang="pl-PL" dirty="0" smtClean="0"/>
              <a:t> zleconymi przez klienta w biurze podróży / u </a:t>
            </a:r>
            <a:r>
              <a:rPr lang="pl-PL" dirty="0" err="1" smtClean="0"/>
              <a:t>turoperatora</a:t>
            </a:r>
            <a:r>
              <a:rPr lang="pl-PL" dirty="0" smtClean="0"/>
              <a:t>/</a:t>
            </a:r>
          </a:p>
          <a:p>
            <a:r>
              <a:rPr lang="pl-PL" dirty="0" smtClean="0"/>
              <a:t>  własnymi przygotowywanymi przez biuro podróży / </a:t>
            </a:r>
            <a:r>
              <a:rPr lang="pl-PL" dirty="0" err="1" smtClean="0"/>
              <a:t>turoperatora</a:t>
            </a:r>
            <a:r>
              <a:rPr lang="pl-PL" dirty="0" smtClean="0"/>
              <a:t>/</a:t>
            </a:r>
            <a:endParaRPr lang="pl-PL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68232" y="1551709"/>
            <a:ext cx="2999077" cy="23733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90511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        </a:t>
            </a:r>
            <a:r>
              <a:rPr lang="pl-PL" b="1" dirty="0" smtClean="0">
                <a:solidFill>
                  <a:srgbClr val="0070C0"/>
                </a:solidFill>
              </a:rPr>
              <a:t>Rodzaje imprez turystycznych</a:t>
            </a:r>
            <a:endParaRPr lang="pl-PL" b="1" dirty="0">
              <a:solidFill>
                <a:srgbClr val="0070C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2400" b="1" u="sng" dirty="0" smtClean="0"/>
              <a:t>Grupowe</a:t>
            </a:r>
            <a:r>
              <a:rPr lang="pl-PL" sz="2400" dirty="0" smtClean="0"/>
              <a:t> – uczestnikami imprezy jest grupa /min. 15 osób/</a:t>
            </a:r>
          </a:p>
          <a:p>
            <a:r>
              <a:rPr lang="pl-PL" sz="2400" b="1" u="sng" dirty="0" smtClean="0"/>
              <a:t>Indywidualne</a:t>
            </a:r>
            <a:r>
              <a:rPr lang="pl-PL" sz="2400" dirty="0" smtClean="0"/>
              <a:t>  - są to wyjazdy rodzinne </a:t>
            </a:r>
          </a:p>
          <a:p>
            <a:r>
              <a:rPr lang="pl-PL" sz="2400" b="1" u="sng" dirty="0" smtClean="0"/>
              <a:t>Specyficzne rodzaje imprez:</a:t>
            </a:r>
          </a:p>
          <a:p>
            <a:r>
              <a:rPr lang="pl-PL" sz="2400" b="1" u="sng" dirty="0" smtClean="0"/>
              <a:t>imprezy fakultatywne</a:t>
            </a:r>
            <a:r>
              <a:rPr lang="pl-PL" sz="2400" dirty="0" smtClean="0"/>
              <a:t>,/spływy, rajdy rowerowe i piesze, zloty, złazy, </a:t>
            </a:r>
            <a:r>
              <a:rPr lang="pl-PL" sz="2400" dirty="0" err="1" smtClean="0"/>
              <a:t>rafting</a:t>
            </a:r>
            <a:r>
              <a:rPr lang="pl-PL" sz="2400" dirty="0" smtClean="0"/>
              <a:t>/ </a:t>
            </a:r>
          </a:p>
          <a:p>
            <a:r>
              <a:rPr lang="pl-PL" sz="2400" b="1" u="sng" dirty="0" smtClean="0"/>
              <a:t> imprezy lokalne </a:t>
            </a:r>
            <a:r>
              <a:rPr lang="pl-PL" sz="2400" dirty="0" smtClean="0"/>
              <a:t>(cykliczne np. </a:t>
            </a:r>
            <a:r>
              <a:rPr lang="pl-PL" sz="2400" dirty="0"/>
              <a:t>M</a:t>
            </a:r>
            <a:r>
              <a:rPr lang="pl-PL" sz="2400" dirty="0" smtClean="0"/>
              <a:t>iodobranie Kurpiowskie, Niedziela Kadzidlańska, Palmy w Łysych)</a:t>
            </a:r>
          </a:p>
          <a:p>
            <a:r>
              <a:rPr lang="pl-PL" sz="2400" b="1" u="sng" dirty="0" smtClean="0"/>
              <a:t> imprezy promocyjne </a:t>
            </a:r>
            <a:r>
              <a:rPr lang="pl-PL" sz="2400" dirty="0" smtClean="0"/>
              <a:t>(</a:t>
            </a:r>
            <a:r>
              <a:rPr lang="pl-PL" sz="2400" dirty="0" err="1" smtClean="0"/>
              <a:t>study</a:t>
            </a:r>
            <a:r>
              <a:rPr lang="pl-PL" sz="2400" dirty="0" smtClean="0"/>
              <a:t> tour,) – wyjazdy pracowników w celu zapoznania się z innowacjami w branży, w której pracujemy </a:t>
            </a:r>
          </a:p>
          <a:p>
            <a:r>
              <a:rPr lang="pl-PL" sz="2400" b="1" u="sng" dirty="0" smtClean="0"/>
              <a:t>Wyjazdy biznesowe </a:t>
            </a:r>
            <a:r>
              <a:rPr lang="pl-PL" sz="2400" dirty="0" smtClean="0"/>
              <a:t>– wyjazdy służbowe </a:t>
            </a:r>
            <a:r>
              <a:rPr lang="pl-PL" sz="2400" b="1" u="sng" dirty="0" smtClean="0"/>
              <a:t>i motywacyjne </a:t>
            </a:r>
            <a:r>
              <a:rPr lang="pl-PL" sz="2400" dirty="0" smtClean="0"/>
              <a:t>dla pracowników wyróżniających się w pracy</a:t>
            </a:r>
            <a:endParaRPr lang="pl-PL" sz="2400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86800" y="942109"/>
            <a:ext cx="3352800" cy="21011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02594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>
                <a:solidFill>
                  <a:srgbClr val="0070C0"/>
                </a:solidFill>
              </a:rPr>
              <a:t>              Rodzaje imprez turystycznych</a:t>
            </a:r>
            <a:endParaRPr lang="pl-PL" b="1" dirty="0">
              <a:solidFill>
                <a:srgbClr val="0070C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u="sng" dirty="0" smtClean="0"/>
              <a:t>Imprezy fakultatywne – </a:t>
            </a:r>
            <a:r>
              <a:rPr lang="pl-PL" dirty="0" smtClean="0"/>
              <a:t>są one dodatkowo płatne, nie wchodzą w skład pakietu zakupionego u </a:t>
            </a:r>
            <a:r>
              <a:rPr lang="pl-PL" dirty="0" err="1" smtClean="0"/>
              <a:t>turoperatora</a:t>
            </a:r>
            <a:endParaRPr lang="pl-PL" b="1" dirty="0"/>
          </a:p>
          <a:p>
            <a:r>
              <a:rPr lang="pl-PL" b="1" u="sng" dirty="0" smtClean="0"/>
              <a:t>Podział ze względu na sposób przemieszczania się</a:t>
            </a:r>
            <a:r>
              <a:rPr lang="pl-PL" dirty="0" smtClean="0"/>
              <a:t>:</a:t>
            </a:r>
          </a:p>
          <a:p>
            <a:r>
              <a:rPr lang="pl-PL" u="sng" dirty="0" smtClean="0"/>
              <a:t>Objazdowa</a:t>
            </a:r>
            <a:r>
              <a:rPr lang="pl-PL" dirty="0" smtClean="0"/>
              <a:t> turyści , przebywają w kilku miejscowościach.  np. wycieczki, </a:t>
            </a:r>
            <a:r>
              <a:rPr lang="pl-PL" dirty="0" err="1" smtClean="0"/>
              <a:t>study</a:t>
            </a:r>
            <a:r>
              <a:rPr lang="pl-PL" dirty="0" smtClean="0"/>
              <a:t> tour</a:t>
            </a:r>
          </a:p>
          <a:p>
            <a:r>
              <a:rPr lang="pl-PL" u="sng" dirty="0" smtClean="0"/>
              <a:t>Pobytowa</a:t>
            </a:r>
            <a:r>
              <a:rPr lang="pl-PL" dirty="0" smtClean="0"/>
              <a:t> turyści przez kilka dni przebywają  w tym samym miejscu, np. wczasy, kolonie, obozy</a:t>
            </a:r>
            <a:endParaRPr lang="pl-PL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29745" y="4544290"/>
            <a:ext cx="3893128" cy="22028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92195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39637" y="554183"/>
            <a:ext cx="7273636" cy="5084618"/>
          </a:xfrm>
          <a:prstGeom prst="rect">
            <a:avLst/>
          </a:prstGeom>
        </p:spPr>
      </p:pic>
      <p:sp>
        <p:nvSpPr>
          <p:cNvPr id="4" name="pole tekstowe 3"/>
          <p:cNvSpPr txBox="1"/>
          <p:nvPr/>
        </p:nvSpPr>
        <p:spPr>
          <a:xfrm>
            <a:off x="2646218" y="5943600"/>
            <a:ext cx="198849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b="1" dirty="0" smtClean="0"/>
              <a:t>Dziękuję za uwagę </a:t>
            </a:r>
          </a:p>
          <a:p>
            <a:r>
              <a:rPr lang="pl-PL" b="1" dirty="0" smtClean="0"/>
              <a:t>Ewa Margiel</a:t>
            </a:r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2330784148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297</Words>
  <Application>Microsoft Office PowerPoint</Application>
  <PresentationFormat>Panoramiczny</PresentationFormat>
  <Paragraphs>25</Paragraphs>
  <Slides>6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Motyw pakietu Office</vt:lpstr>
      <vt:lpstr>Podział imprez turystycznych</vt:lpstr>
      <vt:lpstr>Pojęcie imprezy turystycznej</vt:lpstr>
      <vt:lpstr>        Rodzaje imprez turystycznych</vt:lpstr>
      <vt:lpstr>        Rodzaje imprez turystycznych</vt:lpstr>
      <vt:lpstr>              Rodzaje imprez turystycznych</vt:lpstr>
      <vt:lpstr>Prezentacja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Podział imprez turystycznych</dc:title>
  <dc:creator>user</dc:creator>
  <cp:lastModifiedBy>user</cp:lastModifiedBy>
  <cp:revision>6</cp:revision>
  <dcterms:created xsi:type="dcterms:W3CDTF">2020-10-24T07:33:06Z</dcterms:created>
  <dcterms:modified xsi:type="dcterms:W3CDTF">2020-10-24T08:32:49Z</dcterms:modified>
</cp:coreProperties>
</file>